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38"/>
  </p:notesMasterIdLst>
  <p:sldIdLst>
    <p:sldId id="256" r:id="rId2"/>
    <p:sldId id="688" r:id="rId3"/>
    <p:sldId id="684" r:id="rId4"/>
    <p:sldId id="697" r:id="rId5"/>
    <p:sldId id="679" r:id="rId6"/>
    <p:sldId id="690" r:id="rId7"/>
    <p:sldId id="676" r:id="rId8"/>
    <p:sldId id="703" r:id="rId9"/>
    <p:sldId id="711" r:id="rId10"/>
    <p:sldId id="704" r:id="rId11"/>
    <p:sldId id="689" r:id="rId12"/>
    <p:sldId id="682" r:id="rId13"/>
    <p:sldId id="686" r:id="rId14"/>
    <p:sldId id="685" r:id="rId15"/>
    <p:sldId id="683" r:id="rId16"/>
    <p:sldId id="677" r:id="rId17"/>
    <p:sldId id="673" r:id="rId18"/>
    <p:sldId id="687" r:id="rId19"/>
    <p:sldId id="712" r:id="rId20"/>
    <p:sldId id="691" r:id="rId21"/>
    <p:sldId id="692" r:id="rId22"/>
    <p:sldId id="701" r:id="rId23"/>
    <p:sldId id="713" r:id="rId24"/>
    <p:sldId id="715" r:id="rId25"/>
    <p:sldId id="693" r:id="rId26"/>
    <p:sldId id="702" r:id="rId27"/>
    <p:sldId id="710" r:id="rId28"/>
    <p:sldId id="694" r:id="rId29"/>
    <p:sldId id="695" r:id="rId30"/>
    <p:sldId id="698" r:id="rId31"/>
    <p:sldId id="709" r:id="rId32"/>
    <p:sldId id="700" r:id="rId33"/>
    <p:sldId id="699" r:id="rId34"/>
    <p:sldId id="696" r:id="rId35"/>
    <p:sldId id="706" r:id="rId36"/>
    <p:sldId id="707" r:id="rId37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8036D"/>
    <a:srgbClr val="6C3B16"/>
    <a:srgbClr val="5E5D23"/>
    <a:srgbClr val="FF7C8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4671" autoAdjust="0"/>
  </p:normalViewPr>
  <p:slideViewPr>
    <p:cSldViewPr>
      <p:cViewPr>
        <p:scale>
          <a:sx n="50" d="100"/>
          <a:sy n="50" d="100"/>
        </p:scale>
        <p:origin x="-1291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84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Щелчок правит 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5E142DD4-54FA-4CE9-B2B6-107436BB7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16" r:id="rId2"/>
    <p:sldLayoutId id="2147483917" r:id="rId3"/>
    <p:sldLayoutId id="2147483918" r:id="rId4"/>
    <p:sldLayoutId id="2147483925" r:id="rId5"/>
    <p:sldLayoutId id="2147483926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admin\Desktop\&#1055;&#1054;&#1057;&#1051;&#1045;&#1044;%20&#1055;&#1056;&#1045;&#1047;&#1045;&#1053;&#1058;&#1040;&#1062;&#1048;&#1071;\Rubber%20asphalt%20reduces%20water%20splash%20and%20gives%20good%20drainage%20to%20asphalt.mp4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95536" y="642918"/>
            <a:ext cx="8496944" cy="4462760"/>
          </a:xfrm>
          <a:prstGeom prst="rect">
            <a:avLst/>
          </a:prstGeom>
          <a:solidFill>
            <a:schemeClr val="bg1">
              <a:alpha val="37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Государственной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компании АВТОДОР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Смеси асфальтобетонные и асфальтобетон дренирующие. Технические условия </a:t>
            </a:r>
          </a:p>
          <a:p>
            <a:pPr marL="742950" indent="-742950" algn="just">
              <a:buFont typeface="+mj-lt"/>
              <a:buAutoNum type="arabicPeriod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Эксплуатация покрытий из дренирующих асфальтобетонов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08720"/>
            <a:ext cx="34563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04448" y="476672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РГСУ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6614" y="0"/>
            <a:ext cx="547386" cy="5486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Прямоугольник 10"/>
          <p:cNvSpPr/>
          <p:nvPr/>
        </p:nvSpPr>
        <p:spPr>
          <a:xfrm>
            <a:off x="755576" y="548680"/>
            <a:ext cx="633670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Соединенные Штаты Америки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412776"/>
            <a:ext cx="8748464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effectLst/>
                <a:latin typeface="+mn-lt"/>
              </a:rPr>
              <a:t>Лишь в 1992 году, после успешных экспериментальных исследований выполненных в штате Джорджия, полученный тип смеси стали считать первым поколением пористых дренирующих асфальтобетонов применяемых в США</a:t>
            </a:r>
            <a:endParaRPr lang="ru-RU" sz="2200" dirty="0"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5229200"/>
            <a:ext cx="8784976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effectLst/>
                <a:latin typeface="+mn-lt"/>
              </a:rPr>
              <a:t>Отличительной особенностью дренирующей асфальтобетонной смеси, используемой в штате Джорджия, было применение в качестве вяжущего ПБВ, а для предотвращения ее расслоения во время транспортировки использовалась стабилизирующая добавка. </a:t>
            </a:r>
            <a:endParaRPr lang="ru-RU" sz="2200" dirty="0">
              <a:effectLst/>
              <a:latin typeface="+mn-lt"/>
            </a:endParaRPr>
          </a:p>
        </p:txBody>
      </p:sp>
      <p:pic>
        <p:nvPicPr>
          <p:cNvPr id="13" name="Рисунок 12" descr="USA.jpg"/>
          <p:cNvPicPr>
            <a:picLocks noChangeAspect="1"/>
          </p:cNvPicPr>
          <p:nvPr/>
        </p:nvPicPr>
        <p:blipFill>
          <a:blip r:embed="rId3" cstate="print"/>
          <a:srcRect l="8333" r="8333" b="12234"/>
          <a:stretch>
            <a:fillRect/>
          </a:stretch>
        </p:blipFill>
        <p:spPr>
          <a:xfrm>
            <a:off x="0" y="476672"/>
            <a:ext cx="720080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Рисунок 14" descr="G6-PorousAsphal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924944"/>
            <a:ext cx="2736304" cy="22219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28384" y="0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РГСУ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6614" y="0"/>
            <a:ext cx="547386" cy="5486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6ec5c4aeea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987824" y="2060848"/>
            <a:ext cx="3528392" cy="3168352"/>
          </a:xfrm>
          <a:prstGeom prst="ellipse">
            <a:avLst/>
          </a:prstGeom>
          <a:solidFill>
            <a:schemeClr val="bg1">
              <a:lumMod val="65000"/>
              <a:alpha val="61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ЕВРОПА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9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60648"/>
            <a:ext cx="7620000" cy="12961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3635896" y="620688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Германия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00808"/>
            <a:ext cx="7992888" cy="4801314"/>
          </a:xfrm>
          <a:prstGeom prst="rect">
            <a:avLst/>
          </a:prstGeom>
          <a:solidFill>
            <a:schemeClr val="accent1">
              <a:lumMod val="40000"/>
              <a:lumOff val="60000"/>
              <a:alpha val="88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Впервые появился в 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1971 г.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Широкую популярность получил в 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1980- </a:t>
            </a:r>
            <a:r>
              <a:rPr lang="ru-RU" b="1" dirty="0" err="1" smtClean="0">
                <a:effectLst/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годах.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Используется дренирующий асфальтобетон с максимальным размером зерен 5 или 8 мм на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резинированном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вяжущем.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Максимальная толщина слоя 5 см</a:t>
            </a:r>
          </a:p>
          <a:p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Преимущества:</a:t>
            </a:r>
          </a:p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- отсутствие сдвиговых деформаций на покрытии </a:t>
            </a:r>
          </a:p>
          <a:p>
            <a:pPr>
              <a:buFontTx/>
              <a:buChar char="-"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более высокая безопасность в летний период эксплуатации,  чем покрытия из плотных асфальтобетонов</a:t>
            </a:r>
          </a:p>
          <a:p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Недостатки:  </a:t>
            </a:r>
          </a:p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- малый срок службы покрытий</a:t>
            </a:r>
          </a:p>
          <a:p>
            <a:pPr>
              <a:buFontTx/>
              <a:buChar char="-"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шелушение и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выкрашивание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764704"/>
            <a:ext cx="1944216" cy="584775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Германия</a:t>
            </a:r>
            <a:endParaRPr lang="ru-RU" sz="32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16832"/>
            <a:ext cx="5112568" cy="3970318"/>
          </a:xfrm>
          <a:prstGeom prst="rect">
            <a:avLst/>
          </a:prstGeom>
          <a:solidFill>
            <a:schemeClr val="accent1">
              <a:lumMod val="40000"/>
              <a:lumOff val="60000"/>
              <a:alpha val="88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Автомобильная дорога А 9 </a:t>
            </a:r>
          </a:p>
          <a:p>
            <a:r>
              <a:rPr lang="ru-RU" b="1" u="sng" dirty="0" smtClean="0">
                <a:effectLst/>
                <a:latin typeface="Times New Roman" pitchFamily="18" charset="0"/>
                <a:cs typeface="Times New Roman" pitchFamily="18" charset="0"/>
              </a:rPr>
              <a:t>Протяженность: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10 км </a:t>
            </a:r>
          </a:p>
          <a:p>
            <a:pPr algn="just"/>
            <a:r>
              <a:rPr lang="ru-RU" b="1" u="sng" dirty="0" smtClean="0">
                <a:effectLst/>
                <a:latin typeface="Times New Roman" pitchFamily="18" charset="0"/>
                <a:cs typeface="Times New Roman" pitchFamily="18" charset="0"/>
              </a:rPr>
              <a:t>Интенсивность: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14 тысяч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авт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, из которых              16-18 % тяжелые ТС</a:t>
            </a:r>
          </a:p>
          <a:p>
            <a:r>
              <a:rPr lang="ru-RU" b="1" u="sng" dirty="0" smtClean="0"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уменьшение уровня шум</a:t>
            </a:r>
            <a:r>
              <a:rPr lang="ru-RU" u="sng" dirty="0" smtClean="0">
                <a:effectLst/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just"/>
            <a:r>
              <a:rPr lang="ru-RU" b="1" u="sng" dirty="0" smtClean="0">
                <a:effectLst/>
                <a:latin typeface="Times New Roman" pitchFamily="18" charset="0"/>
                <a:cs typeface="Times New Roman" pitchFamily="18" charset="0"/>
              </a:rPr>
              <a:t>Конструкция: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верхний слой покрытия из дренирующего асфальтобетона имел максимальный размер зерен щебня 8 мм. </a:t>
            </a:r>
          </a:p>
          <a:p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После 6 лет службы по правым полосам движения, где двигались в основном грузовые автомобили, на покрытии из дренирующего асфальтобетона образовались дефекты в виде шелушения и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выкрашивания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819" t="3823" r="6439" b="5871"/>
          <a:stretch>
            <a:fillRect/>
          </a:stretch>
        </p:blipFill>
        <p:spPr bwMode="auto">
          <a:xfrm>
            <a:off x="5868144" y="2780928"/>
            <a:ext cx="30243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TextBox 5"/>
          <p:cNvSpPr txBox="1"/>
          <p:nvPr/>
        </p:nvSpPr>
        <p:spPr>
          <a:xfrm>
            <a:off x="6228184" y="2060848"/>
            <a:ext cx="2448272" cy="40011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Трасса А9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erman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404664"/>
            <a:ext cx="1687229" cy="1265422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28384" y="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РГСУ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6614" y="0"/>
            <a:ext cx="547386" cy="5486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971600" y="1628800"/>
            <a:ext cx="2376264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«SILENCE 2010»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79512" y="2204864"/>
            <a:ext cx="4680520" cy="4524315"/>
          </a:xfrm>
          <a:prstGeom prst="rect">
            <a:avLst/>
          </a:prstGeom>
          <a:solidFill>
            <a:schemeClr val="tx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результатам многолетних наблюдений были разработаны рекомендации относительно применения дренирующих асфальтобетонов в европейских странах: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для получения покрытий автомобильных дорог с высоким шумоподавлением рекомендуется устраивать из двухслойного дренирующего асфальтобетона;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дренирующие асфальтобетонные смеси не рекомендуется применять на городских дорогах, где скорость движения составляет менее 70 км/ч, так как существует вероятность засорения пор;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приготовления дренирующих асфальтобетонов, предназначенных для подавления шума от колес движущегося транспорта, следует применять минеральный материал с максимальным размером зерен до 10 мм, что позволит уменьшить значение шума на 1-3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dBa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 r="5371" b="1806"/>
          <a:stretch>
            <a:fillRect/>
          </a:stretch>
        </p:blipFill>
        <p:spPr bwMode="auto">
          <a:xfrm>
            <a:off x="5148064" y="1700808"/>
            <a:ext cx="37079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uk_vlag.jpg"/>
          <p:cNvPicPr>
            <a:picLocks noChangeAspect="1"/>
          </p:cNvPicPr>
          <p:nvPr/>
        </p:nvPicPr>
        <p:blipFill>
          <a:blip r:embed="rId5" cstate="print"/>
          <a:srcRect l="5595" t="1896" r="10472" b="7105"/>
          <a:stretch>
            <a:fillRect/>
          </a:stretch>
        </p:blipFill>
        <p:spPr>
          <a:xfrm>
            <a:off x="395536" y="476672"/>
            <a:ext cx="8208912" cy="1080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59832" y="620688"/>
            <a:ext cx="2736304" cy="523220"/>
          </a:xfrm>
          <a:prstGeom prst="rect">
            <a:avLst/>
          </a:prstGeom>
          <a:solidFill>
            <a:schemeClr val="tx1">
              <a:alpha val="6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Великобритания </a:t>
            </a:r>
            <a:endParaRPr lang="ru-RU" sz="28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witzerland_fla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620688"/>
            <a:ext cx="6408712" cy="10081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TextBox 2"/>
          <p:cNvSpPr txBox="1"/>
          <p:nvPr/>
        </p:nvSpPr>
        <p:spPr>
          <a:xfrm>
            <a:off x="3419872" y="908720"/>
            <a:ext cx="2448272" cy="523220"/>
          </a:xfrm>
          <a:prstGeom prst="rect">
            <a:avLst/>
          </a:prstGeom>
          <a:solidFill>
            <a:schemeClr val="bg1">
              <a:lumMod val="95000"/>
              <a:alpha val="77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Швейцария 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916832"/>
            <a:ext cx="7992888" cy="4247317"/>
          </a:xfrm>
          <a:prstGeom prst="rect">
            <a:avLst/>
          </a:prstGeom>
          <a:solidFill>
            <a:schemeClr val="accent1">
              <a:lumMod val="40000"/>
              <a:lumOff val="60000"/>
              <a:alpha val="88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Впервые появился в 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1983 г.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Широкую популярность получил в 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2000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годах.</a:t>
            </a:r>
          </a:p>
          <a:p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Используют дренирующие асфальтобетонные смеси на тех участках дорог, где другие методы борьбы с шумом предпринять невозможно.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Применяется один слой дренирующего асфальтобетона с пористостью                18-20 % или выше с толщиной 40 – 50 мм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На территории Швейцарии уложено около 250 км дренирующего асфальтобетона, что составляет приблизительно 14% всей сети автомобильных дорог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Установлено, что покрытия из дренирующего асфальтобетона следует чистить каждые шесть месяцев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lag_of_France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48680"/>
            <a:ext cx="7992888" cy="10081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Прямоугольник 5"/>
          <p:cNvSpPr/>
          <p:nvPr/>
        </p:nvSpPr>
        <p:spPr>
          <a:xfrm>
            <a:off x="3635896" y="692696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Франция</a:t>
            </a:r>
            <a:endParaRPr lang="ru-RU" sz="32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844824"/>
            <a:ext cx="7992888" cy="4801314"/>
          </a:xfrm>
          <a:prstGeom prst="rect">
            <a:avLst/>
          </a:prstGeom>
          <a:solidFill>
            <a:schemeClr val="accent1">
              <a:lumMod val="40000"/>
              <a:lumOff val="60000"/>
              <a:alpha val="88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Впервые появился в 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1976 г.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Широкую популярность получил в 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1990- </a:t>
            </a:r>
            <a:r>
              <a:rPr lang="ru-RU" b="1" dirty="0" err="1" smtClean="0">
                <a:effectLst/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годах.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Назначение: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повышение уровня безопасности дорожного движения и комфорта водителей.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Французские исследователи установили, что содержание вяжущего должно быть таким, чтобы обеспечить стабильность смеси без ее расслоения при приготовлении, транспортировке и укладке, что позволяет избежать проблем связанных с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выкрашиванием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минеральных материалов.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Установлено, что дренирующие асфальтобетоны предпочтительнее использовать на дорогах с высокой скоростью движения (более 90 км/ч)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Дренирующий асфальтобетон рекомендуется применять в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и во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дорожно-климатических зонах, где количество снежных и морозных дней менее 10 и 30 соответственно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Используют данный тип асфальтобетона на автомобильных дорогах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1 и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4, ведущих из Парижа в северные районы Франции.</a:t>
            </a:r>
          </a:p>
          <a:p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cfffda22e633272ba9275446b9b3a8.jpg"/>
          <p:cNvPicPr>
            <a:picLocks noChangeAspect="1"/>
          </p:cNvPicPr>
          <p:nvPr/>
        </p:nvPicPr>
        <p:blipFill>
          <a:blip r:embed="rId2" cstate="print"/>
          <a:srcRect l="943" r="943"/>
          <a:stretch>
            <a:fillRect/>
          </a:stretch>
        </p:blipFill>
        <p:spPr>
          <a:xfrm>
            <a:off x="971600" y="620688"/>
            <a:ext cx="7272808" cy="12961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Прямоугольник 2"/>
          <p:cNvSpPr/>
          <p:nvPr/>
        </p:nvSpPr>
        <p:spPr>
          <a:xfrm>
            <a:off x="2987824" y="980728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Голландия </a:t>
            </a:r>
            <a:endParaRPr lang="ru-RU" sz="32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204864"/>
            <a:ext cx="8568952" cy="4247317"/>
          </a:xfrm>
          <a:prstGeom prst="rect">
            <a:avLst/>
          </a:prstGeom>
          <a:solidFill>
            <a:schemeClr val="accent1">
              <a:lumMod val="40000"/>
              <a:lumOff val="60000"/>
              <a:alpha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Впервые появился в конце 1980-х годов и широкую популярность получил во второй половине 90-х. К 2010 году 90 %  покрытий сети автомобильных дорог строились исключительно из него. В 2005 году были внесены изменения в конструкцию дорожных одежд и вместо одного слоя дренирующего асфальтобетона, стали использовать два. В 2012 г. в Нидерландах был принят закон об обязательном его применении в качестве верхнего слоя покрытия.</a:t>
            </a:r>
          </a:p>
          <a:p>
            <a:pPr algn="just"/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 Причина широкого применения дренирующего асфальтобетона в Нидерландах состоит в том, что стоимость строительства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шумозащитных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 экранов значительно превосходит строительство, содержание и ремонт дренирующих асфальтобетонов, а также они поглощают больше шума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 2007 г. дорожными организациями страны было изменено содержание вяжущего в сторону увеличения с 4,2 до 5,2 %, что позволило увеличить срок службы покрытий на 20 %. </a:t>
            </a:r>
          </a:p>
          <a:p>
            <a:pPr algn="just">
              <a:buFont typeface="Wingdings" pitchFamily="2" charset="2"/>
              <a:buChar char="ü"/>
            </a:pP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548680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Голландия </a:t>
            </a:r>
            <a:endParaRPr lang="ru-RU" sz="32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5112568" cy="4801314"/>
          </a:xfrm>
          <a:prstGeom prst="rect">
            <a:avLst/>
          </a:prstGeom>
          <a:solidFill>
            <a:schemeClr val="accent1">
              <a:lumMod val="40000"/>
              <a:lumOff val="60000"/>
              <a:alpha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 2009/10 и 2010/11 в зимний период времени в Нидерландах выпало большое количество снега, а также наблюдались частые переходы температуры через 0 </a:t>
            </a:r>
            <a:r>
              <a:rPr lang="ru-RU" baseline="30000" dirty="0" smtClean="0"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С, что вызывало частую оттепель. Значительные дефекты наблюдались на всех типах покрытия, но результаты детальных обследований состояния участков автомобильных дорог выявили, что на дренирующем асфальтобетоне их количество было выше </a:t>
            </a:r>
          </a:p>
          <a:p>
            <a:pPr algn="just"/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 качестве основного вида дефектов на покрытии из дренирующего асфальтобетона было шелушение,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выкрашивание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и частичное разрушение. Большинство дефектов были выявлены, прежде всего, на старых покрытиях из  дренирующего асфальтобетона, срок службы которых превышал 6 лет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Netherlan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728192" cy="129614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132856"/>
            <a:ext cx="31900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55576" y="476672"/>
            <a:ext cx="813690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Проблемы, возникшие на покрытиях из дренирующих асфальтобетонов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USA.jpg"/>
          <p:cNvPicPr>
            <a:picLocks noChangeAspect="1"/>
          </p:cNvPicPr>
          <p:nvPr/>
        </p:nvPicPr>
        <p:blipFill>
          <a:blip r:embed="rId2" cstate="print"/>
          <a:srcRect l="8333" r="8333" b="12234"/>
          <a:stretch>
            <a:fillRect/>
          </a:stretch>
        </p:blipFill>
        <p:spPr>
          <a:xfrm>
            <a:off x="0" y="476672"/>
            <a:ext cx="720080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-1" y="1750224"/>
          <a:ext cx="9144001" cy="5107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020047"/>
                <a:gridCol w="4075954"/>
              </a:tblGrid>
              <a:tr h="2318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Страны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7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Проблемы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71000"/>
                      </a:schemeClr>
                    </a:solidFill>
                  </a:tcPr>
                </a:tc>
              </a:tr>
              <a:tr h="341836">
                <a:tc rowSpan="6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Европа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/>
                        <a:t>Австрия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/>
                        <a:t>Расслоение </a:t>
                      </a:r>
                      <a:endParaRPr lang="ru-RU" sz="1600" b="1" dirty="0"/>
                    </a:p>
                  </a:txBody>
                  <a:tcPr anchor="ctr">
                    <a:solidFill>
                      <a:srgbClr val="FFFF00">
                        <a:alpha val="71000"/>
                      </a:srgbClr>
                    </a:solidFill>
                  </a:tcPr>
                </a:tc>
              </a:tr>
              <a:tr h="2203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/>
                        <a:t>Германия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Расслоение </a:t>
                      </a:r>
                      <a:endParaRPr lang="ru-RU" sz="1600" b="1" dirty="0"/>
                    </a:p>
                  </a:txBody>
                  <a:tcPr anchor="ctr">
                    <a:solidFill>
                      <a:srgbClr val="FFFF00">
                        <a:alpha val="71000"/>
                      </a:srgbClr>
                    </a:solidFill>
                  </a:tcPr>
                </a:tc>
              </a:tr>
              <a:tr h="3418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/>
                        <a:t>Франция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Расслоение </a:t>
                      </a:r>
                      <a:endParaRPr lang="ru-RU" sz="1600" b="1" dirty="0"/>
                    </a:p>
                  </a:txBody>
                  <a:tcPr anchor="ctr">
                    <a:solidFill>
                      <a:srgbClr val="FFFF00">
                        <a:alpha val="71000"/>
                      </a:srgbClr>
                    </a:solidFill>
                  </a:tcPr>
                </a:tc>
              </a:tr>
              <a:tr h="3418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/>
                        <a:t>Голландия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Расслоение  </a:t>
                      </a:r>
                      <a:endParaRPr lang="ru-RU" sz="1600" b="1" dirty="0"/>
                    </a:p>
                  </a:txBody>
                  <a:tcPr anchor="ctr">
                    <a:solidFill>
                      <a:srgbClr val="FFFF00">
                        <a:alpha val="71000"/>
                      </a:srgbClr>
                    </a:solidFill>
                  </a:tcPr>
                </a:tc>
              </a:tr>
              <a:tr h="3418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/>
                        <a:t>Испания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Закупоривание пор  </a:t>
                      </a:r>
                      <a:endParaRPr lang="ru-RU" sz="1600" b="1" dirty="0"/>
                    </a:p>
                  </a:txBody>
                  <a:tcPr anchor="ctr">
                    <a:solidFill>
                      <a:srgbClr val="92D050">
                        <a:alpha val="71000"/>
                      </a:srgbClr>
                    </a:solidFill>
                  </a:tcPr>
                </a:tc>
              </a:tr>
              <a:tr h="3418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/>
                        <a:t>Великобритания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/>
                        <a:t> Закупоривание пор и старение</a:t>
                      </a:r>
                      <a:endParaRPr lang="ru-RU" sz="1600" b="1" dirty="0"/>
                    </a:p>
                  </a:txBody>
                  <a:tcPr anchor="ctr">
                    <a:solidFill>
                      <a:srgbClr val="92D050">
                        <a:alpha val="71000"/>
                      </a:srgbClr>
                    </a:solidFill>
                  </a:tcPr>
                </a:tc>
              </a:tr>
              <a:tr h="341836">
                <a:tc rowSpan="8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Соединенные</a:t>
                      </a:r>
                      <a:r>
                        <a:rPr lang="ru-RU" sz="1600" b="1" baseline="0" dirty="0" smtClean="0"/>
                        <a:t>                                Штаты Америки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/>
                        <a:t>Аляска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/>
                        <a:t>Удаление ледяной корки</a:t>
                      </a:r>
                      <a:endParaRPr lang="ru-RU" sz="1600" b="1" dirty="0"/>
                    </a:p>
                  </a:txBody>
                  <a:tcPr anchor="ctr">
                    <a:solidFill>
                      <a:srgbClr val="FFC000">
                        <a:alpha val="71000"/>
                      </a:srgbClr>
                    </a:solidFill>
                  </a:tcPr>
                </a:tc>
              </a:tr>
              <a:tr h="341836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/>
                        <a:t>Колорадо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err="1" smtClean="0"/>
                        <a:t>Выкрашивание</a:t>
                      </a:r>
                      <a:r>
                        <a:rPr lang="ru-RU" sz="1600" b="1" dirty="0" smtClean="0"/>
                        <a:t> </a:t>
                      </a:r>
                      <a:endParaRPr lang="ru-RU" sz="1600" b="1" dirty="0"/>
                    </a:p>
                  </a:txBody>
                  <a:tcPr anchor="ctr">
                    <a:solidFill>
                      <a:srgbClr val="FF0000">
                        <a:alpha val="71000"/>
                      </a:srgbClr>
                    </a:solidFill>
                  </a:tcPr>
                </a:tc>
              </a:tr>
              <a:tr h="341836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/>
                        <a:t>Гавайи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Расслоение </a:t>
                      </a:r>
                      <a:endParaRPr lang="ru-RU" sz="1600" b="1" dirty="0"/>
                    </a:p>
                  </a:txBody>
                  <a:tcPr anchor="ctr">
                    <a:solidFill>
                      <a:srgbClr val="FFFF00">
                        <a:alpha val="71000"/>
                      </a:srgbClr>
                    </a:solidFill>
                  </a:tcPr>
                </a:tc>
              </a:tr>
              <a:tr h="341836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/>
                        <a:t>Айдахо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/>
                        <a:t> Закупоривание пор </a:t>
                      </a:r>
                      <a:endParaRPr lang="ru-RU" sz="1600" b="1" dirty="0"/>
                    </a:p>
                  </a:txBody>
                  <a:tcPr anchor="ctr">
                    <a:solidFill>
                      <a:srgbClr val="92D050">
                        <a:alpha val="71000"/>
                      </a:srgbClr>
                    </a:solidFill>
                  </a:tcPr>
                </a:tc>
              </a:tr>
              <a:tr h="230804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/>
                        <a:t>Айова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Удаление ледяной корки</a:t>
                      </a:r>
                      <a:endParaRPr lang="ru-RU" sz="1600" b="1" dirty="0"/>
                    </a:p>
                  </a:txBody>
                  <a:tcPr anchor="ctr">
                    <a:solidFill>
                      <a:srgbClr val="FFC000">
                        <a:alpha val="71000"/>
                      </a:srgbClr>
                    </a:solidFill>
                  </a:tcPr>
                </a:tc>
              </a:tr>
              <a:tr h="341836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/>
                        <a:t>Канзас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Удаление ледяной корки</a:t>
                      </a:r>
                      <a:endParaRPr lang="ru-RU" sz="1600" b="1" dirty="0"/>
                    </a:p>
                  </a:txBody>
                  <a:tcPr anchor="ctr">
                    <a:solidFill>
                      <a:srgbClr val="FFC000">
                        <a:alpha val="71000"/>
                      </a:srgbClr>
                    </a:solidFill>
                  </a:tcPr>
                </a:tc>
              </a:tr>
              <a:tr h="341740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/>
                        <a:t>Миннесота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Закупоривание пор  </a:t>
                      </a:r>
                      <a:endParaRPr lang="ru-RU" sz="1600" b="1" dirty="0"/>
                    </a:p>
                  </a:txBody>
                  <a:tcPr anchor="ctr">
                    <a:solidFill>
                      <a:srgbClr val="92D050">
                        <a:alpha val="71000"/>
                      </a:srgbClr>
                    </a:solidFill>
                  </a:tcPr>
                </a:tc>
              </a:tr>
              <a:tr h="341836">
                <a:tc v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/>
                        <a:t>Южная Дакота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/>
                        <a:t>Закупоривание пор  и старение</a:t>
                      </a:r>
                      <a:endParaRPr lang="ru-RU" sz="1600" b="1" dirty="0"/>
                    </a:p>
                  </a:txBody>
                  <a:tcPr anchor="ctr">
                    <a:solidFill>
                      <a:srgbClr val="92D050">
                        <a:alpha val="71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20472" y="6492875"/>
            <a:ext cx="323528" cy="365125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fld id="{378307C5-EB38-479D-B597-C23657002C7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AutoShape 2055"/>
          <p:cNvSpPr>
            <a:spLocks noChangeArrowheads="1"/>
          </p:cNvSpPr>
          <p:nvPr/>
        </p:nvSpPr>
        <p:spPr bwMode="auto">
          <a:xfrm>
            <a:off x="2117936" y="1124744"/>
            <a:ext cx="7026064" cy="136815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/>
            <a:endParaRPr lang="ru-RU" sz="1600" b="1" kern="10" dirty="0" smtClean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Предпосылки и актуальность разработки СТО АВТОДОР  «Смеси асфальтобетонные и асфальтобетон дренирующие. Технические условия». Область его распространения. Преимущества дренирующих асфальтобетонов. История их появления в США и развитие в странах Европы</a:t>
            </a:r>
          </a:p>
          <a:p>
            <a:pPr algn="just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AutoShape 2060"/>
          <p:cNvSpPr>
            <a:spLocks noChangeArrowheads="1"/>
          </p:cNvSpPr>
          <p:nvPr/>
        </p:nvSpPr>
        <p:spPr bwMode="auto">
          <a:xfrm>
            <a:off x="2123728" y="2636912"/>
            <a:ext cx="7020272" cy="136815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endParaRPr lang="ru-RU" sz="1600" b="1" kern="10" dirty="0" smtClean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Типы дренирующих асфальтобетонных смесей и асфальтобетонов в зарубежных странах и на территории Российской Федерации.  Требования к исходным минеральным материалам, органическим вяжущим и добавкам, применяемым при приготовлении дренирующих асфальтобетонных смесей.</a:t>
            </a:r>
          </a:p>
          <a:p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065"/>
          <p:cNvSpPr>
            <a:spLocks noChangeArrowheads="1"/>
          </p:cNvSpPr>
          <p:nvPr/>
        </p:nvSpPr>
        <p:spPr bwMode="auto">
          <a:xfrm>
            <a:off x="2123728" y="4149080"/>
            <a:ext cx="7020272" cy="1512168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Особенности технологии приготовления дренирующих асфальтобетонных смесей и их транспортирование. Особенности приготовления образцов из дренирующей асфальтобетонной смеси в лабораторных условиях. Физико-механические показатели дренирующих асфальтобетонов, регламентируемые в зарубежных странах и в СТО АВТОДОР </a:t>
            </a:r>
            <a:endParaRPr lang="ru-RU" sz="16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051"/>
          <p:cNvSpPr>
            <a:spLocks noChangeArrowheads="1"/>
          </p:cNvSpPr>
          <p:nvPr/>
        </p:nvSpPr>
        <p:spPr bwMode="auto">
          <a:xfrm>
            <a:off x="1331640" y="1772816"/>
            <a:ext cx="690545" cy="428613"/>
          </a:xfrm>
          <a:prstGeom prst="rightArrow">
            <a:avLst>
              <a:gd name="adj1" fmla="val 50000"/>
              <a:gd name="adj2" fmla="val 36667"/>
            </a:avLst>
          </a:prstGeom>
          <a:solidFill>
            <a:srgbClr val="00B0F0">
              <a:alpha val="49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7" name="AutoShape 2056"/>
          <p:cNvSpPr>
            <a:spLocks noChangeArrowheads="1"/>
          </p:cNvSpPr>
          <p:nvPr/>
        </p:nvSpPr>
        <p:spPr bwMode="auto">
          <a:xfrm>
            <a:off x="1331640" y="3068960"/>
            <a:ext cx="714374" cy="428628"/>
          </a:xfrm>
          <a:prstGeom prst="rightArrow">
            <a:avLst>
              <a:gd name="adj1" fmla="val 50000"/>
              <a:gd name="adj2" fmla="val 36667"/>
            </a:avLst>
          </a:prstGeom>
          <a:solidFill>
            <a:srgbClr val="00B0F0">
              <a:alpha val="49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AutoShape 2064"/>
          <p:cNvSpPr>
            <a:spLocks noChangeArrowheads="1"/>
          </p:cNvSpPr>
          <p:nvPr/>
        </p:nvSpPr>
        <p:spPr bwMode="auto">
          <a:xfrm>
            <a:off x="1331640" y="4725144"/>
            <a:ext cx="714380" cy="428628"/>
          </a:xfrm>
          <a:prstGeom prst="rightArrow">
            <a:avLst>
              <a:gd name="adj1" fmla="val 50000"/>
              <a:gd name="adj2" fmla="val 36667"/>
            </a:avLst>
          </a:prstGeom>
          <a:solidFill>
            <a:srgbClr val="00B0F0">
              <a:alpha val="49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AutoShape 2061"/>
          <p:cNvSpPr>
            <a:spLocks noChangeArrowheads="1"/>
          </p:cNvSpPr>
          <p:nvPr/>
        </p:nvSpPr>
        <p:spPr bwMode="auto">
          <a:xfrm>
            <a:off x="2123728" y="5805264"/>
            <a:ext cx="7020272" cy="722049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Подробный анализ методов испытаний дренирующих асфальтобетонов в лабораторных условиях</a:t>
            </a:r>
            <a:endParaRPr lang="ru-RU" sz="16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620688"/>
            <a:ext cx="6912768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b="1" kern="10" dirty="0" smtClean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2055"/>
          <p:cNvSpPr>
            <a:spLocks noChangeArrowheads="1"/>
          </p:cNvSpPr>
          <p:nvPr/>
        </p:nvSpPr>
        <p:spPr bwMode="auto">
          <a:xfrm>
            <a:off x="0" y="1988840"/>
            <a:ext cx="1286454" cy="1368152"/>
          </a:xfrm>
          <a:prstGeom prst="roundRect">
            <a:avLst>
              <a:gd name="adj" fmla="val 16667"/>
            </a:avLst>
          </a:prstGeom>
          <a:solidFill>
            <a:schemeClr val="tx1">
              <a:alpha val="84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freezing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77012" y="279367"/>
            <a:ext cx="8282508" cy="2508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447675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Номер слайда 12"/>
          <p:cNvSpPr txBox="1">
            <a:spLocks/>
          </p:cNvSpPr>
          <p:nvPr/>
        </p:nvSpPr>
        <p:spPr>
          <a:xfrm>
            <a:off x="6561088" y="5888770"/>
            <a:ext cx="2133600" cy="36512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260648"/>
            <a:ext cx="5764656" cy="769441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scene3d>
            <a:camera prst="orthographicFront"/>
            <a:lightRig rig="glow" dir="tl">
              <a:rot lat="0" lon="0" rev="5400000"/>
            </a:lightRig>
          </a:scene3d>
          <a:sp3d prstMaterial="metal">
            <a:bevelT/>
          </a:sp3d>
        </p:spPr>
        <p:txBody>
          <a:bodyPr wrap="non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indent="447675" algn="ctr">
              <a:spcBef>
                <a:spcPct val="0"/>
              </a:spcBef>
              <a:defRPr/>
            </a:pPr>
            <a:r>
              <a:rPr lang="ru-RU" sz="4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СЕМИНАРА</a:t>
            </a:r>
          </a:p>
        </p:txBody>
      </p:sp>
      <p:sp>
        <p:nvSpPr>
          <p:cNvPr id="24" name="AutoShape 2057"/>
          <p:cNvSpPr>
            <a:spLocks noChangeArrowheads="1"/>
          </p:cNvSpPr>
          <p:nvPr/>
        </p:nvSpPr>
        <p:spPr bwMode="auto">
          <a:xfrm>
            <a:off x="1331640" y="5949280"/>
            <a:ext cx="690562" cy="428628"/>
          </a:xfrm>
          <a:prstGeom prst="rightArrow">
            <a:avLst>
              <a:gd name="adj1" fmla="val 50000"/>
              <a:gd name="adj2" fmla="val 36667"/>
            </a:avLst>
          </a:prstGeom>
          <a:solidFill>
            <a:srgbClr val="00B0F0">
              <a:alpha val="49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30" name="AutoShape 2055"/>
          <p:cNvSpPr>
            <a:spLocks noChangeArrowheads="1"/>
          </p:cNvSpPr>
          <p:nvPr/>
        </p:nvSpPr>
        <p:spPr bwMode="auto">
          <a:xfrm>
            <a:off x="0" y="4869160"/>
            <a:ext cx="1286454" cy="1368152"/>
          </a:xfrm>
          <a:prstGeom prst="roundRect">
            <a:avLst>
              <a:gd name="adj" fmla="val 16667"/>
            </a:avLst>
          </a:prstGeom>
          <a:solidFill>
            <a:schemeClr val="tx1">
              <a:alpha val="84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freezing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28596" y="428604"/>
            <a:ext cx="8158163" cy="1077218"/>
          </a:xfrm>
          <a:prstGeom prst="rect">
            <a:avLst/>
          </a:prstGeom>
          <a:solidFill>
            <a:schemeClr val="bg2">
              <a:alpha val="3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Преимущества дренирующих асфальтобетонов </a:t>
            </a:r>
            <a:endParaRPr lang="ru-RU" sz="32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536" y="1772816"/>
            <a:ext cx="8158163" cy="4555093"/>
          </a:xfrm>
          <a:prstGeom prst="rect">
            <a:avLst/>
          </a:prstGeom>
          <a:solidFill>
            <a:schemeClr val="bg2">
              <a:alpha val="3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Безопасность движения</a:t>
            </a:r>
            <a:endParaRPr lang="ru-RU" sz="2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Улучшение видимости при движении транспорта по мокрому покрытию</a:t>
            </a:r>
            <a:endParaRPr lang="ru-RU" sz="2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Повышение сопротивляемости процессам скольжения и увеличение сцепления колес автомобиля с покрытием из дренирующих асфальтобетонов</a:t>
            </a:r>
            <a:endParaRPr lang="ru-RU" sz="2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Влияние дренирующих асфальтобетонов на уровень шума от движущегося транспорта</a:t>
            </a:r>
            <a:endParaRPr lang="ru-RU" sz="2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Сопротивление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колейности</a:t>
            </a:r>
            <a:endParaRPr lang="ru-RU" sz="2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  <a:defRPr/>
            </a:pPr>
            <a:endParaRPr lang="ru-RU" sz="24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7544" y="692696"/>
            <a:ext cx="8158163" cy="584775"/>
          </a:xfrm>
          <a:prstGeom prst="rect">
            <a:avLst/>
          </a:prstGeom>
          <a:solidFill>
            <a:schemeClr val="bg2">
              <a:alpha val="3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Безопасность движения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536" y="1772817"/>
            <a:ext cx="8496944" cy="3139321"/>
          </a:xfrm>
          <a:prstGeom prst="rect">
            <a:avLst/>
          </a:prstGeom>
          <a:solidFill>
            <a:schemeClr val="accent6">
              <a:lumMod val="20000"/>
              <a:lumOff val="80000"/>
              <a:alpha val="47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Безопасность движения включает: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уменьшение аквапланирования 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повышение сопротивляемости скольжению за счет увеличения сцепления колес автомобиля с покрытием (особенно                          во влажную погоду)  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снижение количества брызг, уменьшение водной пленки и бликов на поверхности покрытия</a:t>
            </a:r>
            <a:endParaRPr lang="ru-RU" sz="24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702" t="4238" r="54054"/>
          <a:stretch>
            <a:fillRect/>
          </a:stretch>
        </p:blipFill>
        <p:spPr bwMode="auto">
          <a:xfrm>
            <a:off x="1835696" y="5085184"/>
            <a:ext cx="2304256" cy="16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/>
          <p:nvPr/>
        </p:nvPicPr>
        <p:blipFill>
          <a:blip r:embed="rId2" cstate="print"/>
          <a:srcRect l="51206" t="8331" r="2977" b="5355"/>
          <a:stretch>
            <a:fillRect/>
          </a:stretch>
        </p:blipFill>
        <p:spPr bwMode="auto">
          <a:xfrm>
            <a:off x="4572000" y="5085184"/>
            <a:ext cx="25922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7544" y="692696"/>
            <a:ext cx="8158163" cy="584775"/>
          </a:xfrm>
          <a:prstGeom prst="rect">
            <a:avLst/>
          </a:prstGeom>
          <a:solidFill>
            <a:schemeClr val="bg2">
              <a:alpha val="3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Безопасность движения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5246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788024" y="692696"/>
            <a:ext cx="4355976" cy="954107"/>
          </a:xfrm>
          <a:prstGeom prst="rect">
            <a:avLst/>
          </a:prstGeom>
          <a:solidFill>
            <a:schemeClr val="bg2">
              <a:alpha val="3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Цементобетонное                         покрытие</a:t>
            </a:r>
            <a:endParaRPr lang="ru-RU" sz="28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692696"/>
            <a:ext cx="4788024" cy="954107"/>
          </a:xfrm>
          <a:prstGeom prst="rect">
            <a:avLst/>
          </a:prstGeom>
          <a:solidFill>
            <a:schemeClr val="bg2">
              <a:alpha val="3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Покрытие из дренирующего асфальтобетона</a:t>
            </a:r>
            <a:endParaRPr lang="ru-RU" sz="28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860032" y="1628800"/>
            <a:ext cx="4283968" cy="5262979"/>
          </a:xfrm>
          <a:prstGeom prst="rect">
            <a:avLst/>
          </a:prstGeom>
          <a:solidFill>
            <a:schemeClr val="bg2">
              <a:alpha val="54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ПРЕИМУЩЕСТВА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Долговечность (более 20 лет)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Прочность</a:t>
            </a:r>
            <a:endParaRPr lang="ru-RU" sz="2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НЕДОСТАТКИ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Высокая аварийность во  влажную погоду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Низкая ровность 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(IRI 200)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Шум от движения по покрытию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Низкий коэффициент </a:t>
            </a:r>
          </a:p>
          <a:p>
            <a:pPr lvl="0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 сцепления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1520" y="1628801"/>
            <a:ext cx="4283968" cy="5262979"/>
          </a:xfrm>
          <a:prstGeom prst="rect">
            <a:avLst/>
          </a:prstGeom>
          <a:solidFill>
            <a:schemeClr val="bg2">
              <a:alpha val="54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ПРЕИМУЩЕСТВА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Ровность улучшена на 61 %</a:t>
            </a:r>
          </a:p>
          <a:p>
            <a:pPr lvl="0" algn="just"/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Сцепление колеса  автомобиля с покрытием </a:t>
            </a:r>
          </a:p>
          <a:p>
            <a:pPr lvl="0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улучшено более чем на 100 %</a:t>
            </a:r>
          </a:p>
          <a:p>
            <a:pPr lvl="0"/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Снижение уровня шума в среднем от 8 до 14 децибел</a:t>
            </a:r>
          </a:p>
          <a:p>
            <a:pPr lvl="0"/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Значительное снижение аварийности</a:t>
            </a:r>
          </a:p>
          <a:p>
            <a:pPr lvl="0" algn="ctr"/>
            <a:endParaRPr lang="ru-RU" sz="2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bg2">
              <a:alpha val="3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sz="2800" b="1" dirty="0" smtClean="0">
                <a:effectLst/>
                <a:latin typeface="Times New Roman" pitchFamily="18" charset="0"/>
                <a:cs typeface="Times New Roman" pitchFamily="18" charset="0"/>
              </a:rPr>
              <a:t>IH 35 SAN ANTONIO</a:t>
            </a:r>
            <a:endParaRPr lang="ru-RU" sz="2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bg2">
              <a:alpha val="3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sz="2800" b="1" dirty="0" smtClean="0">
                <a:effectLst/>
                <a:latin typeface="Times New Roman" pitchFamily="18" charset="0"/>
                <a:cs typeface="Times New Roman" pitchFamily="18" charset="0"/>
              </a:rPr>
              <a:t>IH 35 SAN ANTONIO</a:t>
            </a:r>
            <a:endParaRPr lang="ru-RU" sz="2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27584" y="692696"/>
            <a:ext cx="7488832" cy="523220"/>
          </a:xfrm>
          <a:prstGeom prst="rect">
            <a:avLst/>
          </a:prstGeom>
          <a:solidFill>
            <a:schemeClr val="bg2">
              <a:alpha val="3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Аварийность на цементобетонном покрытии </a:t>
            </a:r>
            <a:endParaRPr lang="ru-RU" sz="28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3501008"/>
            <a:ext cx="9144000" cy="954107"/>
          </a:xfrm>
          <a:prstGeom prst="rect">
            <a:avLst/>
          </a:prstGeom>
          <a:solidFill>
            <a:schemeClr val="bg2">
              <a:alpha val="3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Аварийность на покрытии из дренирующего асфальтобетона</a:t>
            </a:r>
            <a:endParaRPr lang="ru-RU" sz="28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59632" y="1268760"/>
            <a:ext cx="6768752" cy="1938992"/>
          </a:xfrm>
          <a:prstGeom prst="rect">
            <a:avLst/>
          </a:prstGeom>
          <a:solidFill>
            <a:schemeClr val="bg2">
              <a:alpha val="54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Июль 2001 – Июнь 2002</a:t>
            </a:r>
          </a:p>
          <a:p>
            <a:pPr lvl="0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Общее количество осадков                31,78 дюймов</a:t>
            </a:r>
          </a:p>
          <a:p>
            <a:pPr lvl="0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Всего дней с осадками                       69</a:t>
            </a:r>
          </a:p>
          <a:p>
            <a:pPr lvl="0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Всего крупных аварий                        85</a:t>
            </a:r>
          </a:p>
          <a:p>
            <a:pPr lvl="0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Крупных аварий в дни с осадками    39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59632" y="4653136"/>
            <a:ext cx="6768752" cy="1938992"/>
          </a:xfrm>
          <a:prstGeom prst="rect">
            <a:avLst/>
          </a:prstGeom>
          <a:solidFill>
            <a:schemeClr val="bg2">
              <a:alpha val="54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Ноябрь 2002 –Октябрь 2003 </a:t>
            </a:r>
          </a:p>
          <a:p>
            <a:pPr lvl="0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Общее количество осадков                32,63 дюймов</a:t>
            </a:r>
          </a:p>
          <a:p>
            <a:pPr lvl="0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Всего дней с осадками                       99</a:t>
            </a:r>
          </a:p>
          <a:p>
            <a:pPr lvl="0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Всего крупных аварий                        48</a:t>
            </a:r>
          </a:p>
          <a:p>
            <a:pPr lvl="0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Крупных аварий в дни с осадками    19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28596" y="428604"/>
            <a:ext cx="8158163" cy="1077218"/>
          </a:xfrm>
          <a:prstGeom prst="rect">
            <a:avLst/>
          </a:prstGeom>
          <a:solidFill>
            <a:schemeClr val="bg2">
              <a:alpha val="3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Улучшение видимости при движении транспорта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536" y="1988840"/>
            <a:ext cx="8158163" cy="3046988"/>
          </a:xfrm>
          <a:prstGeom prst="rect">
            <a:avLst/>
          </a:prstGeom>
          <a:solidFill>
            <a:schemeClr val="bg2">
              <a:alpha val="54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Дренирующие асфальтобетоны уменьшают количество брызг от покрытия  во время движения автомобиля в дождливую и сырую погоду;</a:t>
            </a:r>
          </a:p>
          <a:p>
            <a:pPr lvl="0">
              <a:buFont typeface="Arial" pitchFamily="34" charset="0"/>
              <a:buChar char="•"/>
            </a:pP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Количество бликов от поверхности покрытия и его разметки значительно меньше у покрытий из дренирующего асфальтобетона, особенно во влажную погоду, по сравнению с покрытиями из горячих плотных асфальтобетонов</a:t>
            </a:r>
            <a:endParaRPr lang="ru-RU" sz="24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7-sk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5157192"/>
            <a:ext cx="2880320" cy="15793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7544" y="692696"/>
            <a:ext cx="8158163" cy="584775"/>
          </a:xfrm>
          <a:prstGeom prst="rect">
            <a:avLst/>
          </a:prstGeom>
          <a:solidFill>
            <a:schemeClr val="bg2">
              <a:alpha val="3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Безопасность движения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49225" b="53298"/>
          <a:stretch>
            <a:fillRect/>
          </a:stretch>
        </p:blipFill>
        <p:spPr bwMode="auto">
          <a:xfrm>
            <a:off x="1331640" y="1412776"/>
            <a:ext cx="32403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52257" t="6217" r="353" b="48540"/>
          <a:stretch>
            <a:fillRect/>
          </a:stretch>
        </p:blipFill>
        <p:spPr bwMode="auto">
          <a:xfrm>
            <a:off x="4932040" y="1412776"/>
            <a:ext cx="3168352" cy="233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t="50000" r="48872"/>
          <a:stretch>
            <a:fillRect/>
          </a:stretch>
        </p:blipFill>
        <p:spPr bwMode="auto">
          <a:xfrm>
            <a:off x="1331640" y="3861048"/>
            <a:ext cx="326288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 l="52257" t="52919" r="1481"/>
          <a:stretch>
            <a:fillRect/>
          </a:stretch>
        </p:blipFill>
        <p:spPr bwMode="auto">
          <a:xfrm>
            <a:off x="4932040" y="3933056"/>
            <a:ext cx="3168352" cy="249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1331640" y="1340768"/>
            <a:ext cx="1152128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Плотный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3861048"/>
            <a:ext cx="2016224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Дренирующий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ubber asphalt reduces water splash and gives good drainage to asphalt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268760"/>
            <a:ext cx="5909560" cy="4490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31641" y="428604"/>
            <a:ext cx="6552728" cy="461665"/>
          </a:xfrm>
          <a:prstGeom prst="rect">
            <a:avLst/>
          </a:prstGeom>
          <a:solidFill>
            <a:schemeClr val="bg2">
              <a:alpha val="3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Сцепление колеса с покрытием </a:t>
            </a:r>
            <a:endParaRPr lang="ru-RU" sz="24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536" y="1412776"/>
            <a:ext cx="8158163" cy="4524315"/>
          </a:xfrm>
          <a:prstGeom prst="rect">
            <a:avLst/>
          </a:prstGeom>
          <a:solidFill>
            <a:schemeClr val="bg2">
              <a:alpha val="52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Повышение сцепления колес автомобиля с покрытием из дренирующего асфальтобетона, по сравнению с покрытиями из плотных асфальтобетонов, происходит по двум основным причинам:</a:t>
            </a:r>
          </a:p>
          <a:p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макроструктура поверхности покрытия из дренирующего асфальтобетона первоначально выше, чем у покрытия из плотного асфальтобетона;</a:t>
            </a:r>
          </a:p>
          <a:p>
            <a:pPr lvl="0">
              <a:buFont typeface="Arial" pitchFamily="34" charset="0"/>
              <a:buChar char="•"/>
            </a:pP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высокая пористость дренирующего асфальтобетона снижает или полностью исключает водную пленку на поверхности покрытия во время дождя.</a:t>
            </a:r>
            <a:endParaRPr lang="ru-RU" sz="24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28596" y="428604"/>
            <a:ext cx="8158163" cy="954107"/>
          </a:xfrm>
          <a:prstGeom prst="rect">
            <a:avLst/>
          </a:prstGeom>
          <a:solidFill>
            <a:schemeClr val="bg2">
              <a:alpha val="3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Влияние дренирующих асфальтобетонов на уровень шума от движущегося транспорта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7504" y="2060848"/>
            <a:ext cx="3816424" cy="3785652"/>
          </a:xfrm>
          <a:prstGeom prst="rect">
            <a:avLst/>
          </a:prstGeom>
          <a:solidFill>
            <a:schemeClr val="bg2">
              <a:alpha val="52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Выделяют 4 основных группы источника шума:</a:t>
            </a:r>
          </a:p>
          <a:p>
            <a:pPr>
              <a:spcBef>
                <a:spcPts val="1200"/>
              </a:spcBef>
              <a:defRPr/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1) шум от работающего двигателя;</a:t>
            </a:r>
          </a:p>
          <a:p>
            <a:pPr>
              <a:spcBef>
                <a:spcPts val="1200"/>
              </a:spcBef>
              <a:defRPr/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2) шум от выхлопной трубы автомобиля; </a:t>
            </a:r>
          </a:p>
          <a:p>
            <a:pPr>
              <a:spcBef>
                <a:spcPts val="1200"/>
              </a:spcBef>
              <a:defRPr/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3) аэродинамический шум; </a:t>
            </a:r>
          </a:p>
          <a:p>
            <a:pPr>
              <a:spcBef>
                <a:spcPts val="1200"/>
              </a:spcBef>
              <a:defRPr/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4) шум, возникающий от движения автомобиля по покрытию проезжей части</a:t>
            </a:r>
            <a:endParaRPr lang="ru-RU" sz="20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211960" y="1556792"/>
            <a:ext cx="4824536" cy="1938992"/>
          </a:xfrm>
          <a:prstGeom prst="rect">
            <a:avLst/>
          </a:prstGeom>
          <a:solidFill>
            <a:schemeClr val="bg2">
              <a:alpha val="52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Чем меньше размер применяемых частиц минерального материала применяемого в дренирующем асфальтобетоне и больше его пористость, тем выше способность к уменьшению шума от движущегося транспорта</a:t>
            </a:r>
            <a:endParaRPr lang="ru-RU" sz="20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573016"/>
            <a:ext cx="4824536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103440" y="5226784"/>
            <a:ext cx="5040560" cy="1631216"/>
          </a:xfrm>
          <a:prstGeom prst="rect">
            <a:avLst/>
          </a:prstGeom>
          <a:solidFill>
            <a:schemeClr val="bg2">
              <a:alpha val="52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Положительные волны характеризуют низкую поглощающую способность асфальтобетона, а отрицательные –высокую поглощающую способность, характерную для дренирующих асфальтобетонов</a:t>
            </a:r>
            <a:endParaRPr lang="ru-RU" sz="20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065"/>
          <p:cNvSpPr>
            <a:spLocks noChangeArrowheads="1"/>
          </p:cNvSpPr>
          <p:nvPr/>
        </p:nvSpPr>
        <p:spPr bwMode="auto">
          <a:xfrm>
            <a:off x="2123728" y="1268760"/>
            <a:ext cx="7020272" cy="1440160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Предпосылки и актуальность разработки СТО АВТОДОР «Эксплуатация покрытия из дренирующих асфальтобетонов». Особенности укладки дренирующих асфальтобетонных смесей. Приемка покрытий из дренирующего асфальтобетона при вводе в эксплуатацию.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Перечень основных мероприятий необходимых для содержания и ухода за покрытием из дренирующего асфальтобетона      </a:t>
            </a:r>
            <a:endParaRPr lang="ru-RU" sz="1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064"/>
          <p:cNvSpPr>
            <a:spLocks noChangeArrowheads="1"/>
          </p:cNvSpPr>
          <p:nvPr/>
        </p:nvSpPr>
        <p:spPr bwMode="auto">
          <a:xfrm>
            <a:off x="1331640" y="1772816"/>
            <a:ext cx="714380" cy="428628"/>
          </a:xfrm>
          <a:prstGeom prst="rightArrow">
            <a:avLst>
              <a:gd name="adj1" fmla="val 50000"/>
              <a:gd name="adj2" fmla="val 36667"/>
            </a:avLst>
          </a:prstGeom>
          <a:solidFill>
            <a:srgbClr val="00B0F0">
              <a:alpha val="49000"/>
            </a:srgbClr>
          </a:solidFill>
          <a:ln w="25400">
            <a:solidFill>
              <a:schemeClr val="tx1">
                <a:alpha val="87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4" name="AutoShape 2061"/>
          <p:cNvSpPr>
            <a:spLocks noChangeArrowheads="1"/>
          </p:cNvSpPr>
          <p:nvPr/>
        </p:nvSpPr>
        <p:spPr bwMode="auto">
          <a:xfrm>
            <a:off x="2123728" y="2780928"/>
            <a:ext cx="7020272" cy="2016224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just"/>
            <a:endParaRPr lang="ru-RU" sz="1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Технологическое обслуживание в весенне-осенний период эксплуатации покрытия из дренирующего асфальтобетона: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очистка покрытия, мойка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виды механизмов для очистки покрытий от пыли и грязи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профилактические работы по заделке продольных и поперечных трещин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Разметочные материалы для покрытий из дренирующих асфальтобетонов: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материалы и технологические особенности нанесения дорожной разметки на покрытия из дренирующего асфальтобетона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разновидности механизмов для нанесения разметки </a:t>
            </a:r>
          </a:p>
          <a:p>
            <a:pPr algn="just">
              <a:buFont typeface="Arial" pitchFamily="34" charset="0"/>
              <a:buChar char="•"/>
            </a:pPr>
            <a:endParaRPr lang="ru-RU" sz="1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1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057"/>
          <p:cNvSpPr>
            <a:spLocks noChangeArrowheads="1"/>
          </p:cNvSpPr>
          <p:nvPr/>
        </p:nvSpPr>
        <p:spPr bwMode="auto">
          <a:xfrm>
            <a:off x="1331640" y="3429000"/>
            <a:ext cx="690562" cy="428628"/>
          </a:xfrm>
          <a:prstGeom prst="rightArrow">
            <a:avLst>
              <a:gd name="adj1" fmla="val 50000"/>
              <a:gd name="adj2" fmla="val 36667"/>
            </a:avLst>
          </a:prstGeom>
          <a:solidFill>
            <a:srgbClr val="00B0F0">
              <a:alpha val="49000"/>
            </a:srgbClr>
          </a:solidFill>
          <a:ln w="25400">
            <a:solidFill>
              <a:schemeClr val="tx1">
                <a:alpha val="87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6" name="AutoShape 2055"/>
          <p:cNvSpPr>
            <a:spLocks noChangeArrowheads="1"/>
          </p:cNvSpPr>
          <p:nvPr/>
        </p:nvSpPr>
        <p:spPr bwMode="auto">
          <a:xfrm>
            <a:off x="0" y="1916832"/>
            <a:ext cx="1403648" cy="4032448"/>
          </a:xfrm>
          <a:prstGeom prst="roundRect">
            <a:avLst>
              <a:gd name="adj" fmla="val 16667"/>
            </a:avLst>
          </a:prstGeom>
          <a:solidFill>
            <a:schemeClr val="tx1">
              <a:alpha val="80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freezing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404664"/>
            <a:ext cx="5764656" cy="769441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scene3d>
            <a:camera prst="orthographicFront"/>
            <a:lightRig rig="glow" dir="tl">
              <a:rot lat="0" lon="0" rev="5400000"/>
            </a:lightRig>
          </a:scene3d>
          <a:sp3d prstMaterial="metal">
            <a:bevelT/>
          </a:sp3d>
        </p:spPr>
        <p:txBody>
          <a:bodyPr wrap="non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indent="447675" algn="ctr">
              <a:spcBef>
                <a:spcPct val="0"/>
              </a:spcBef>
              <a:defRPr/>
            </a:pPr>
            <a:r>
              <a:rPr lang="ru-RU" sz="4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СЕМИНАРА</a:t>
            </a:r>
          </a:p>
        </p:txBody>
      </p:sp>
      <p:sp>
        <p:nvSpPr>
          <p:cNvPr id="8" name="AutoShape 2064"/>
          <p:cNvSpPr>
            <a:spLocks noChangeArrowheads="1"/>
          </p:cNvSpPr>
          <p:nvPr/>
        </p:nvSpPr>
        <p:spPr bwMode="auto">
          <a:xfrm>
            <a:off x="1331640" y="5661248"/>
            <a:ext cx="714380" cy="428628"/>
          </a:xfrm>
          <a:prstGeom prst="rightArrow">
            <a:avLst>
              <a:gd name="adj1" fmla="val 50000"/>
              <a:gd name="adj2" fmla="val 36667"/>
            </a:avLst>
          </a:prstGeom>
          <a:solidFill>
            <a:srgbClr val="00B0F0">
              <a:alpha val="49000"/>
            </a:srgbClr>
          </a:solidFill>
          <a:ln w="25400">
            <a:solidFill>
              <a:schemeClr val="tx1">
                <a:alpha val="87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AutoShape 2061"/>
          <p:cNvSpPr>
            <a:spLocks noChangeArrowheads="1"/>
          </p:cNvSpPr>
          <p:nvPr/>
        </p:nvSpPr>
        <p:spPr bwMode="auto">
          <a:xfrm>
            <a:off x="2123728" y="4941168"/>
            <a:ext cx="7020272" cy="1800200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just"/>
            <a:endParaRPr lang="ru-RU" sz="1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Технологическое обслуживание покрытий из дренирующего асфальтобетона в зимний период: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Особенности замерзания покрытий из дренирующего асфальтобетона, технологические сложности содержания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Профилактические мероприятия, виды и содержание реагентов в разных странах.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Особенности борьбы с зимней скользкостью и снежным накатом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Ремонт покрытий из дренирующего асфальтобетона</a:t>
            </a:r>
          </a:p>
          <a:p>
            <a:pPr algn="just">
              <a:buFont typeface="Arial" pitchFamily="34" charset="0"/>
              <a:buChar char="•"/>
            </a:pPr>
            <a:endParaRPr lang="ru-RU" sz="1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28596" y="428604"/>
            <a:ext cx="8158163" cy="954107"/>
          </a:xfrm>
          <a:prstGeom prst="rect">
            <a:avLst/>
          </a:prstGeom>
          <a:solidFill>
            <a:schemeClr val="bg2">
              <a:alpha val="3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Влияние дренирующих асфальтобетонов на уровень шума от движущегося транспорта</a:t>
            </a:r>
          </a:p>
        </p:txBody>
      </p:sp>
      <p:pic>
        <p:nvPicPr>
          <p:cNvPr id="11" name="Рисунок 10" descr="76.JPG"/>
          <p:cNvPicPr>
            <a:picLocks noChangeAspect="1"/>
          </p:cNvPicPr>
          <p:nvPr/>
        </p:nvPicPr>
        <p:blipFill>
          <a:blip r:embed="rId2" cstate="print"/>
          <a:srcRect l="1851" t="2304" b="3430"/>
          <a:stretch>
            <a:fillRect/>
          </a:stretch>
        </p:blipFill>
        <p:spPr>
          <a:xfrm>
            <a:off x="2267744" y="1484784"/>
            <a:ext cx="3819192" cy="51845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28596" y="428604"/>
            <a:ext cx="8158163" cy="954107"/>
          </a:xfrm>
          <a:prstGeom prst="rect">
            <a:avLst/>
          </a:prstGeom>
          <a:solidFill>
            <a:schemeClr val="bg2">
              <a:alpha val="3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Средний уровень шума в асфальтобетонах разного типа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74" r="1204"/>
          <a:stretch>
            <a:fillRect/>
          </a:stretch>
        </p:blipFill>
        <p:spPr bwMode="auto">
          <a:xfrm>
            <a:off x="0" y="1628800"/>
            <a:ext cx="91440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28596" y="428604"/>
            <a:ext cx="8158163" cy="954107"/>
          </a:xfrm>
          <a:prstGeom prst="rect">
            <a:avLst/>
          </a:prstGeom>
          <a:solidFill>
            <a:schemeClr val="bg2">
              <a:alpha val="3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Влияние дренирующих асфальтобетонов на уровень шума от движущегося транспорта</a:t>
            </a:r>
          </a:p>
        </p:txBody>
      </p:sp>
      <p:pic>
        <p:nvPicPr>
          <p:cNvPr id="9" name="Рисунок 8" descr="Снимок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659370"/>
            <a:ext cx="7704856" cy="50802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28596" y="428604"/>
            <a:ext cx="8158163" cy="954107"/>
          </a:xfrm>
          <a:prstGeom prst="rect">
            <a:avLst/>
          </a:prstGeom>
          <a:solidFill>
            <a:schemeClr val="bg2">
              <a:alpha val="3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Влияние дренирующих асфальтобетонов на уровень шума от движущегося транспорта</a:t>
            </a:r>
          </a:p>
        </p:txBody>
      </p:sp>
      <p:pic>
        <p:nvPicPr>
          <p:cNvPr id="4" name="Рисунок 3" descr="Снимок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6773900" cy="3980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28596" y="428604"/>
            <a:ext cx="8158163" cy="584775"/>
          </a:xfrm>
          <a:prstGeom prst="rect">
            <a:avLst/>
          </a:prstGeom>
          <a:solidFill>
            <a:schemeClr val="bg2">
              <a:alpha val="3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Сопротивление </a:t>
            </a:r>
            <a:r>
              <a:rPr lang="ru-RU" sz="32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колейности</a:t>
            </a:r>
            <a:endParaRPr lang="ru-RU" sz="32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7544" y="1484784"/>
            <a:ext cx="8158163" cy="4308872"/>
          </a:xfrm>
          <a:prstGeom prst="rect">
            <a:avLst/>
          </a:prstGeom>
          <a:solidFill>
            <a:schemeClr val="bg2">
              <a:alpha val="67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Дренирующий асфальтобетон, применяемый на территории Японии при инструментальном обследовании, показал снижение постоянных деформаций на покрытии по сравнению с плотным асфальтобетоном. Каркасный скелет в дренирующем асфальтобетоне может способствовать сопротивлению транспортной нагрузке при движении. </a:t>
            </a:r>
          </a:p>
          <a:p>
            <a:pPr algn="just">
              <a:spcBef>
                <a:spcPts val="1200"/>
              </a:spcBef>
              <a:defRPr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Хотя деформация покрытия зависит от нескольких условий, таких как климат, транспортная интенсивность и доля грузового транспорта, дренирующий асфальтобетон может обеспечить лучшее сопротивление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колееобразованию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по сравнению с плотными смесями. </a:t>
            </a:r>
            <a:endParaRPr lang="ru-RU" sz="24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28596" y="428604"/>
            <a:ext cx="8158163" cy="584775"/>
          </a:xfrm>
          <a:prstGeom prst="rect">
            <a:avLst/>
          </a:prstGeom>
          <a:solidFill>
            <a:schemeClr val="bg2">
              <a:alpha val="3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Нормативно-техническая документация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3550" t="8716" r="17214" b="17547"/>
          <a:stretch>
            <a:fillRect/>
          </a:stretch>
        </p:blipFill>
        <p:spPr bwMode="auto">
          <a:xfrm>
            <a:off x="1835696" y="1268760"/>
            <a:ext cx="182180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r="4533"/>
          <a:stretch>
            <a:fillRect/>
          </a:stretch>
        </p:blipFill>
        <p:spPr bwMode="auto">
          <a:xfrm>
            <a:off x="3707904" y="1268760"/>
            <a:ext cx="1800200" cy="23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268760"/>
            <a:ext cx="18256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6513" y="1268760"/>
            <a:ext cx="16774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5826"/>
          <a:stretch>
            <a:fillRect/>
          </a:stretch>
        </p:blipFill>
        <p:spPr bwMode="auto">
          <a:xfrm>
            <a:off x="107504" y="4365104"/>
            <a:ext cx="173769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3" y="4365104"/>
            <a:ext cx="21957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4365104"/>
            <a:ext cx="225843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4365104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496" y="1268760"/>
            <a:ext cx="1728192" cy="235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28596" y="428604"/>
            <a:ext cx="8158163" cy="584775"/>
          </a:xfrm>
          <a:prstGeom prst="rect">
            <a:avLst/>
          </a:prstGeom>
          <a:solidFill>
            <a:schemeClr val="bg2">
              <a:alpha val="3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Нормативно-техническая документация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2088232" cy="292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052737"/>
            <a:ext cx="2191533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b="2632"/>
          <a:stretch>
            <a:fillRect/>
          </a:stretch>
        </p:blipFill>
        <p:spPr bwMode="auto">
          <a:xfrm>
            <a:off x="6372200" y="1052736"/>
            <a:ext cx="20493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05064"/>
            <a:ext cx="195269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005064"/>
            <a:ext cx="2232248" cy="279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933056"/>
            <a:ext cx="2088232" cy="281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055"/>
          <p:cNvSpPr>
            <a:spLocks noChangeArrowheads="1"/>
          </p:cNvSpPr>
          <p:nvPr/>
        </p:nvSpPr>
        <p:spPr bwMode="auto">
          <a:xfrm>
            <a:off x="0" y="1628800"/>
            <a:ext cx="9144000" cy="3384376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lnSpc>
                <a:spcPct val="150000"/>
              </a:lnSpc>
            </a:pPr>
            <a:endPara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Предпосылки и актуальность разработки СТО АВТОДОР  «Смеси асфальтобетонные и асфальтобетон дренирующие. Технические условия». </a:t>
            </a:r>
          </a:p>
          <a:p>
            <a:pPr algn="ctr">
              <a:lnSpc>
                <a:spcPct val="150000"/>
              </a:lnSpc>
            </a:pP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Область его распространения. Преимущества дренирующих асфальтобетонов. История их появления в США и развитие в странах Европы и Японии </a:t>
            </a: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 noChangeArrowheads="1"/>
          </p:cNvPicPr>
          <p:nvPr/>
        </p:nvPicPr>
        <p:blipFill>
          <a:blip r:embed="rId2" cstate="print"/>
          <a:srcRect l="7467" t="1833" b="2867"/>
          <a:stretch>
            <a:fillRect/>
          </a:stretch>
        </p:blipFill>
        <p:spPr bwMode="auto">
          <a:xfrm>
            <a:off x="3851920" y="1988840"/>
            <a:ext cx="1784797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5007" y="2060848"/>
            <a:ext cx="342899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noFill/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- Дренирующий асфальтобетон </a:t>
            </a:r>
          </a:p>
          <a:p>
            <a:pPr algn="ctr">
              <a:defRPr/>
            </a:pPr>
            <a:r>
              <a:rPr lang="ru-RU" b="1" dirty="0">
                <a:ln w="12700">
                  <a:noFill/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верхнего слоя покрытия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2708920"/>
            <a:ext cx="3419872" cy="1200329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Плотный </a:t>
            </a:r>
            <a:r>
              <a:rPr lang="ru-RU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полимерно-дисперсно-армированый</a:t>
            </a:r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асфальтобетон </a:t>
            </a:r>
          </a:p>
          <a:p>
            <a:pPr algn="ctr">
              <a:defRPr/>
            </a:pPr>
            <a:r>
              <a:rPr lang="ru-RU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нижнего слоя покрытия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3861048"/>
            <a:ext cx="3419872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- Горячий асфальтобетон</a:t>
            </a:r>
          </a:p>
          <a:p>
            <a:pPr algn="ctr">
              <a:defRPr/>
            </a:pPr>
            <a:r>
              <a:rPr lang="ru-RU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верхнего слоя основания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4869160"/>
            <a:ext cx="3419872" cy="369332"/>
          </a:xfrm>
          <a:prstGeom prst="rect">
            <a:avLst/>
          </a:prstGeom>
          <a:solidFill>
            <a:srgbClr val="5E5D2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noFill/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- Щебеночное основание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5949280"/>
            <a:ext cx="3419872" cy="369332"/>
          </a:xfrm>
          <a:prstGeom prst="rect">
            <a:avLst/>
          </a:prstGeom>
          <a:solidFill>
            <a:srgbClr val="6C3B1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noFill/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- Земляное полотно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2204864"/>
            <a:ext cx="3571900" cy="2585323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prstMaterial="softEdge"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>
                <a:effectLst/>
                <a:latin typeface="Times New Roman" pitchFamily="18" charset="0"/>
                <a:cs typeface="Times New Roman" pitchFamily="18" charset="0"/>
              </a:rPr>
              <a:t>Дренирующий асфальтобетон </a:t>
            </a:r>
          </a:p>
          <a:p>
            <a:pPr>
              <a:defRPr/>
            </a:pPr>
            <a:endParaRPr lang="ru-RU" u="sng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- представляет собой пористый материал, применяемый в качестве тонкослойного покрытия автомобильных дорог поверх плотного асфальтобетона и обеспечивающий быстрый отвод воды с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его поверхности.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28596" y="500042"/>
            <a:ext cx="8158163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Назначение 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слоев из дренирующего асфальтобетона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04448" y="476672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РГСУ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6614" y="0"/>
            <a:ext cx="547386" cy="5486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869160"/>
            <a:ext cx="2808312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28596" y="428604"/>
            <a:ext cx="8158163" cy="2062103"/>
          </a:xfrm>
          <a:prstGeom prst="rect">
            <a:avLst/>
          </a:prstGeom>
          <a:solidFill>
            <a:schemeClr val="bg2">
              <a:alpha val="3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Область применения дренирующих асфальтобетонных смесей на объектах Государственной компании                  «Российские автомобильные дороги»</a:t>
            </a:r>
            <a:endParaRPr lang="ru-RU" sz="32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9552" y="2924944"/>
            <a:ext cx="7992888" cy="3785652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На автомобильных дорогах 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I-II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категории во 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II-V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Д.К.З. при следующих условиях:</a:t>
            </a:r>
          </a:p>
          <a:p>
            <a:pPr>
              <a:defRPr/>
            </a:pP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Средняя скорость движения  более 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км/ч;</a:t>
            </a:r>
          </a:p>
          <a:p>
            <a:pPr>
              <a:defRPr/>
            </a:pP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Уклон не более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30-40 ‰;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Отсутствие регулярных выездов сельскохозяйственной техники с грунтовых дорог;</a:t>
            </a:r>
          </a:p>
          <a:p>
            <a:pPr>
              <a:defRPr/>
            </a:pP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63688" y="692696"/>
            <a:ext cx="554461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История </a:t>
            </a:r>
            <a:endParaRPr lang="ru-RU" sz="32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8136904" cy="923330"/>
          </a:xfrm>
          <a:prstGeom prst="rect">
            <a:avLst/>
          </a:prstGeom>
          <a:solidFill>
            <a:schemeClr val="accent1">
              <a:lumMod val="40000"/>
              <a:lumOff val="60000"/>
              <a:alpha val="81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Дренирующие асфальтобетонные смеси были разработаны в США в 1940-х годах с целью повышения уровня безопасности на автомобильных дорогах и впервые были применены в штате Калифорния в 1944 году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564904"/>
            <a:ext cx="8136904" cy="1200329"/>
          </a:xfrm>
          <a:prstGeom prst="rect">
            <a:avLst/>
          </a:prstGeom>
          <a:solidFill>
            <a:schemeClr val="accent1">
              <a:lumMod val="40000"/>
              <a:lumOff val="60000"/>
              <a:alpha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1970-х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компонентный состав и структура дренирующих асфальтобетонных смесей претерпели значительные изменения, которые способствовали увеличению срока их службы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      - применение полимерно-битумных вяжущих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077072"/>
            <a:ext cx="8136904" cy="646331"/>
          </a:xfrm>
          <a:prstGeom prst="rect">
            <a:avLst/>
          </a:prstGeom>
          <a:solidFill>
            <a:schemeClr val="accent1">
              <a:lumMod val="40000"/>
              <a:lumOff val="60000"/>
              <a:alpha val="81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К сожалению применение дренирующих асфальтобетонов практически не нашло отражение на территории РФ по различным причинам.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4448" y="476672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РГСУ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6614" y="0"/>
            <a:ext cx="547386" cy="5486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r3K1Q9fKX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797152"/>
            <a:ext cx="3456384" cy="1921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132856"/>
            <a:ext cx="874846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effectLst/>
                <a:latin typeface="+mn-lt"/>
              </a:rPr>
              <a:t>Данный тип асфальтобетона приобрел широкую популярность в США в 1970-1980</a:t>
            </a:r>
            <a:endParaRPr lang="ru-RU" sz="2400" dirty="0"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448" y="476672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РГСУ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6614" y="0"/>
            <a:ext cx="547386" cy="5486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 descr="5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8136904" cy="12241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Прямоугольник 10"/>
          <p:cNvSpPr/>
          <p:nvPr/>
        </p:nvSpPr>
        <p:spPr>
          <a:xfrm>
            <a:off x="1907704" y="620688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Соединенные 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Штаты Америки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212976"/>
            <a:ext cx="874846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effectLst/>
                <a:latin typeface="+mj-lt"/>
              </a:rPr>
              <a:t>Назначение - снижение риска аквапланирования и увеличение видимости на дорогах, а в конечном итоге –повышение уровня безопасности при движении.</a:t>
            </a:r>
            <a:endParaRPr lang="ru-RU" sz="2400" dirty="0"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725144"/>
            <a:ext cx="874846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effectLst/>
                <a:latin typeface="+mj-lt"/>
              </a:rPr>
              <a:t>Из-за проблем с долговечностью, в основном связанных с несовершенством состава, многие штаты со временем прекратили использование дренирующих асфальтобетонов.</a:t>
            </a:r>
            <a:endParaRPr lang="ru-RU" sz="2400" dirty="0">
              <a:effectLst/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85837" y="620688"/>
            <a:ext cx="815816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Количество штатов использующих дренирующий асфальтобетон</a:t>
            </a:r>
            <a:endParaRPr lang="ru-RU" sz="24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нимок.JPG"/>
          <p:cNvPicPr>
            <a:picLocks noChangeAspect="1"/>
          </p:cNvPicPr>
          <p:nvPr/>
        </p:nvPicPr>
        <p:blipFill>
          <a:blip r:embed="rId2" cstate="print"/>
          <a:srcRect l="6792" t="4762" r="13440"/>
          <a:stretch>
            <a:fillRect/>
          </a:stretch>
        </p:blipFill>
        <p:spPr>
          <a:xfrm>
            <a:off x="5436096" y="1556792"/>
            <a:ext cx="3600400" cy="28803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51480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251520" y="4581128"/>
            <a:ext cx="874846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Американские исследователи в конце 2000-х годов провели опрос и установили, что постепенно количество штатов применяющих дренирующий асфальтобетон в качестве верхнего слоя покрытия уменьшается. Но даже в этом случае результаты показывают широкую тенденцию использования таких типов асфальтобетонов.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5949280"/>
            <a:ext cx="8712968" cy="738664"/>
          </a:xfrm>
          <a:prstGeom prst="rect">
            <a:avLst/>
          </a:prstGeom>
          <a:solidFill>
            <a:schemeClr val="accent1">
              <a:lumMod val="40000"/>
              <a:lumOff val="60000"/>
              <a:alpha val="84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США дал значительный толчок для развития дренирующих асфальтобетонов и в Великобритании, Германии, Нидерландах и в ряде других стран Европы.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448" y="476672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РГСУ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96614" y="0"/>
            <a:ext cx="547386" cy="5486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 descr="USA.jpg"/>
          <p:cNvPicPr>
            <a:picLocks noChangeAspect="1"/>
          </p:cNvPicPr>
          <p:nvPr/>
        </p:nvPicPr>
        <p:blipFill>
          <a:blip r:embed="rId5" cstate="print"/>
          <a:srcRect l="8333" r="8333" b="12234"/>
          <a:stretch>
            <a:fillRect/>
          </a:stretch>
        </p:blipFill>
        <p:spPr>
          <a:xfrm>
            <a:off x="179512" y="620688"/>
            <a:ext cx="720080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7348</TotalTime>
  <Words>1957</Words>
  <Application>Microsoft Office PowerPoint</Application>
  <PresentationFormat>Экран (4:3)</PresentationFormat>
  <Paragraphs>252</Paragraphs>
  <Slides>36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УСПЕХ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Математическое моделирование гидродинамики и процессов сепарации в аппаратах гидроциклонного типа</dc:title>
  <dc:creator>123</dc:creator>
  <cp:lastModifiedBy>admin</cp:lastModifiedBy>
  <cp:revision>476</cp:revision>
  <dcterms:created xsi:type="dcterms:W3CDTF">2007-02-01T19:11:04Z</dcterms:created>
  <dcterms:modified xsi:type="dcterms:W3CDTF">2015-06-08T12:49:46Z</dcterms:modified>
</cp:coreProperties>
</file>